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5" roundtripDataSignature="AMtx7mhjbQE4y5VZQlWmARGKDThBeJTq1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4" name="Honza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customschemas.google.com/relationships/presentationmetadata" Target="metadata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6-04-08T07:08:14.317">
    <p:pos x="6000" y="0"/>
    <p:text>.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4HFNEcU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6-04-08T12:35:21.948">
    <p:pos x="6000" y="0"/>
    <p:text>SDR je software defined radio nebo česky radiopříjimač s převodem do digitálního systému.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4HFNEb4"/>
      </p:ext>
    </p:extLst>
  </p:cm>
  <p:cm authorId="0" idx="3" dt="2026-04-08T12:34:42.351">
    <p:pos x="6000" y="100"/>
    <p:text>Pro moji práci jsem si vybral satelit Proba2 od Evropské vesmírné agentury. Tento satelit veřejně vysílá věděcká data na frekvenci 2235MHz.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4HFNEb8"/>
      </p:ext>
    </p:extLst>
  </p:cm>
  <p:cm authorId="0" idx="4" dt="2026-04-08T12:34:17.717">
    <p:pos x="6000" y="200"/>
    <p:text>Tento satelit obýhá nízkou oběžnou dráhu Země a je slunečně synchronní, to znamená, že přeletí každé místo na planetě dvakrát, jednou s východem a podruhé se západem slunce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4IXdgDo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" name="Google Shape;6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c692acf90f_0_1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" name="Google Shape;71;g3c692acf90f_0_1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ddbc043c4d_0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9" name="Google Shape;79;g3ddbc043c4d_0_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ddbc043c4d_0_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g3ddbc043c4d_0_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ddd943dd8e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5" name="Google Shape;95;g3ddd943dd8e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ddbc043c4d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" name="Google Shape;102;g3ddbc043c4d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ddbc043c4d_0_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" name="Google Shape;113;g3ddbc043c4d_0_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dde95f640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9" name="Google Shape;119;g3dde95f6405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ddbc043c4d_0_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5" name="Google Shape;125;g3ddbc043c4d_0_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7" name="Google Shape;17;p5"/>
          <p:cNvSpPr txBox="1"/>
          <p:nvPr>
            <p:ph idx="11" type="ftr"/>
          </p:nvPr>
        </p:nvSpPr>
        <p:spPr>
          <a:xfrm>
            <a:off x="4561917" y="6369797"/>
            <a:ext cx="3173506" cy="365125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1" type="ftr"/>
          </p:nvPr>
        </p:nvSpPr>
        <p:spPr>
          <a:xfrm>
            <a:off x="4561917" y="6369797"/>
            <a:ext cx="3173506" cy="365125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1" type="ftr"/>
          </p:nvPr>
        </p:nvSpPr>
        <p:spPr>
          <a:xfrm>
            <a:off x="4561917" y="6369797"/>
            <a:ext cx="3173506" cy="365125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6"/>
          <p:cNvSpPr txBox="1"/>
          <p:nvPr>
            <p:ph idx="11" type="ftr"/>
          </p:nvPr>
        </p:nvSpPr>
        <p:spPr>
          <a:xfrm>
            <a:off x="4561917" y="6369797"/>
            <a:ext cx="3173506" cy="365125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oddílu" type="secHead">
  <p:cSld name="SECTION_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5" name="Google Shape;25;p7"/>
          <p:cNvSpPr txBox="1"/>
          <p:nvPr>
            <p:ph idx="11" type="ftr"/>
          </p:nvPr>
        </p:nvSpPr>
        <p:spPr>
          <a:xfrm>
            <a:off x="4561917" y="6369797"/>
            <a:ext cx="3173506" cy="365125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8"/>
          <p:cNvSpPr txBox="1"/>
          <p:nvPr>
            <p:ph idx="11" type="ftr"/>
          </p:nvPr>
        </p:nvSpPr>
        <p:spPr>
          <a:xfrm>
            <a:off x="4561917" y="6369797"/>
            <a:ext cx="3173506" cy="365125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4" name="Google Shape;34;p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6" name="Google Shape;36;p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1" type="ftr"/>
          </p:nvPr>
        </p:nvSpPr>
        <p:spPr>
          <a:xfrm>
            <a:off x="4561917" y="6369797"/>
            <a:ext cx="3173506" cy="365125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enom nadpis" type="titleOnly">
  <p:cSld name="TITLE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11" type="ftr"/>
          </p:nvPr>
        </p:nvSpPr>
        <p:spPr>
          <a:xfrm>
            <a:off x="4561917" y="6369797"/>
            <a:ext cx="3173506" cy="365125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idx="11" type="ftr"/>
          </p:nvPr>
        </p:nvSpPr>
        <p:spPr>
          <a:xfrm>
            <a:off x="4561917" y="6369797"/>
            <a:ext cx="3173506" cy="365125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6" name="Google Shape;46;p1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7" name="Google Shape;47;p12"/>
          <p:cNvSpPr txBox="1"/>
          <p:nvPr>
            <p:ph idx="11" type="ftr"/>
          </p:nvPr>
        </p:nvSpPr>
        <p:spPr>
          <a:xfrm>
            <a:off x="4561917" y="6369797"/>
            <a:ext cx="3173506" cy="365125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1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4561917" y="6369797"/>
            <a:ext cx="3173506" cy="365125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4"/>
          <p:cNvSpPr txBox="1"/>
          <p:nvPr>
            <p:ph idx="11" type="ftr"/>
          </p:nvPr>
        </p:nvSpPr>
        <p:spPr>
          <a:xfrm>
            <a:off x="4561917" y="6369797"/>
            <a:ext cx="3173506" cy="365125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" name="Google Shape;13;p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178954" y="6199701"/>
            <a:ext cx="334219" cy="58634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omments" Target="../comments/comment2.xml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8.jpg"/><Relationship Id="rId5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"/>
          <p:cNvSpPr txBox="1"/>
          <p:nvPr>
            <p:ph type="ctrTitle"/>
          </p:nvPr>
        </p:nvSpPr>
        <p:spPr>
          <a:xfrm>
            <a:off x="147925" y="2727800"/>
            <a:ext cx="11604900" cy="33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2971"/>
              <a:buFont typeface="Calibri"/>
              <a:buNone/>
            </a:pPr>
            <a:r>
              <a:rPr lang="cs-CZ" sz="5311">
                <a:latin typeface="Arial"/>
                <a:ea typeface="Arial"/>
                <a:cs typeface="Arial"/>
                <a:sym typeface="Arial"/>
              </a:rPr>
              <a:t>Název práce: Konstrukce a testování feed antény pro satelitní příjem v pásmu S</a:t>
            </a:r>
            <a:br>
              <a:rPr lang="cs-CZ" sz="5311"/>
            </a:br>
            <a:r>
              <a:rPr lang="cs-CZ" sz="5311">
                <a:latin typeface="Arial"/>
                <a:ea typeface="Arial"/>
                <a:cs typeface="Arial"/>
                <a:sym typeface="Arial"/>
              </a:rPr>
              <a:t>Jméno: Šenk	 Jan</a:t>
            </a:r>
            <a:br>
              <a:rPr lang="cs-CZ"/>
            </a:br>
            <a:r>
              <a:rPr lang="cs-CZ" sz="3956">
                <a:latin typeface="Arial"/>
                <a:ea typeface="Arial"/>
                <a:cs typeface="Arial"/>
                <a:sym typeface="Arial"/>
              </a:rPr>
              <a:t>Škola: Gymnázium Slovanské náměstí</a:t>
            </a:r>
            <a:br>
              <a:rPr lang="cs-CZ" sz="3956">
                <a:latin typeface="Arial"/>
                <a:ea typeface="Arial"/>
                <a:cs typeface="Arial"/>
                <a:sym typeface="Arial"/>
              </a:rPr>
            </a:br>
            <a:r>
              <a:rPr lang="cs-CZ" sz="3956">
                <a:latin typeface="Arial"/>
                <a:ea typeface="Arial"/>
                <a:cs typeface="Arial"/>
                <a:sym typeface="Arial"/>
              </a:rPr>
              <a:t>Kraj: Jihomoravský kraj</a:t>
            </a:r>
            <a:endParaRPr sz="5556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1"/>
          <p:cNvPicPr preferRelativeResize="0"/>
          <p:nvPr/>
        </p:nvPicPr>
        <p:blipFill rotWithShape="1">
          <a:blip r:embed="rId4">
            <a:alphaModFix/>
          </a:blip>
          <a:srcRect b="0" l="0" r="2746" t="0"/>
          <a:stretch/>
        </p:blipFill>
        <p:spPr>
          <a:xfrm>
            <a:off x="1" y="0"/>
            <a:ext cx="4603376" cy="2662518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"/>
          <p:cNvSpPr txBox="1"/>
          <p:nvPr>
            <p:ph idx="11" type="ftr"/>
          </p:nvPr>
        </p:nvSpPr>
        <p:spPr>
          <a:xfrm>
            <a:off x="4561917" y="6369797"/>
            <a:ext cx="3173506" cy="365125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Středoškolská odborná činnost 2026</a:t>
            </a:r>
            <a:endParaRPr/>
          </a:p>
        </p:txBody>
      </p:sp>
      <p:sp>
        <p:nvSpPr>
          <p:cNvPr id="68" name="Google Shape;68;p1"/>
          <p:cNvSpPr txBox="1"/>
          <p:nvPr/>
        </p:nvSpPr>
        <p:spPr>
          <a:xfrm>
            <a:off x="5446059" y="793376"/>
            <a:ext cx="61005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cs-CZ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Obor č. 10: Elektrotechnika, elektronika a telekomunikace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c692acf90f_0_163"/>
          <p:cNvSpPr txBox="1"/>
          <p:nvPr>
            <p:ph type="title"/>
          </p:nvPr>
        </p:nvSpPr>
        <p:spPr>
          <a:xfrm>
            <a:off x="533400" y="365125"/>
            <a:ext cx="7269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4000">
                <a:latin typeface="Arial"/>
                <a:ea typeface="Arial"/>
                <a:cs typeface="Arial"/>
                <a:sym typeface="Arial"/>
              </a:rPr>
              <a:t>Cíl práce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g3c692acf90f_0_163"/>
          <p:cNvSpPr txBox="1"/>
          <p:nvPr>
            <p:ph idx="11" type="ftr"/>
          </p:nvPr>
        </p:nvSpPr>
        <p:spPr>
          <a:xfrm>
            <a:off x="4561917" y="6369797"/>
            <a:ext cx="3173400" cy="365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Středoškolská odborná činnost 2026</a:t>
            </a:r>
            <a:endParaRPr/>
          </a:p>
        </p:txBody>
      </p:sp>
      <p:sp>
        <p:nvSpPr>
          <p:cNvPr id="75" name="Google Shape;75;g3c692acf90f_0_163"/>
          <p:cNvSpPr txBox="1"/>
          <p:nvPr/>
        </p:nvSpPr>
        <p:spPr>
          <a:xfrm>
            <a:off x="304800" y="2300425"/>
            <a:ext cx="10730700" cy="39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cs-CZ" sz="2400">
                <a:solidFill>
                  <a:schemeClr val="dk1"/>
                </a:solidFill>
              </a:rPr>
              <a:t>Navrhnout anténu pro příjem dat ze satelitů</a:t>
            </a:r>
            <a:endParaRPr sz="24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SDR = software defined radio = radiopříjmač s převodem do digitálního systému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LNA = low noise amplifier = nízkošumový zesilovač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g3c692acf90f_0_1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575" y="4134888"/>
            <a:ext cx="10610850" cy="124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ddbc043c4d_0_23"/>
          <p:cNvSpPr txBox="1"/>
          <p:nvPr/>
        </p:nvSpPr>
        <p:spPr>
          <a:xfrm>
            <a:off x="304800" y="2300425"/>
            <a:ext cx="7498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b="0" i="0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 antény: </a:t>
            </a:r>
            <a:r>
              <a:rPr b="0" i="0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i="0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elix anténa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b="0" i="0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Návrh rozměrů závislý na frekvenci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b="0" i="0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Konstrukce pro vinutí vodiče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b="0" i="0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Optimalizace impedanční shody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g3ddbc043c4d_0_23"/>
          <p:cNvSpPr txBox="1"/>
          <p:nvPr>
            <p:ph type="title"/>
          </p:nvPr>
        </p:nvSpPr>
        <p:spPr>
          <a:xfrm>
            <a:off x="533400" y="365125"/>
            <a:ext cx="7269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4000">
                <a:latin typeface="Arial"/>
                <a:ea typeface="Arial"/>
                <a:cs typeface="Arial"/>
                <a:sym typeface="Arial"/>
              </a:rPr>
              <a:t>Konstrukce feed antény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g3ddbc043c4d_0_23"/>
          <p:cNvSpPr txBox="1"/>
          <p:nvPr>
            <p:ph idx="11" type="ftr"/>
          </p:nvPr>
        </p:nvSpPr>
        <p:spPr>
          <a:xfrm>
            <a:off x="4561917" y="6369797"/>
            <a:ext cx="3173400" cy="365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Středoškolská odborná činnost 2026</a:t>
            </a:r>
            <a:endParaRPr/>
          </a:p>
        </p:txBody>
      </p:sp>
      <p:pic>
        <p:nvPicPr>
          <p:cNvPr id="84" name="Google Shape;84;g3ddbc043c4d_0_23" title="IMG_3462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1523" y="711887"/>
            <a:ext cx="4075676" cy="5434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ddbc043c4d_0_52"/>
          <p:cNvSpPr txBox="1"/>
          <p:nvPr>
            <p:ph idx="11" type="ftr"/>
          </p:nvPr>
        </p:nvSpPr>
        <p:spPr>
          <a:xfrm>
            <a:off x="4561917" y="6369797"/>
            <a:ext cx="3173400" cy="365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Středoškolská odborná činnost 2026</a:t>
            </a:r>
            <a:endParaRPr/>
          </a:p>
        </p:txBody>
      </p:sp>
      <p:pic>
        <p:nvPicPr>
          <p:cNvPr id="90" name="Google Shape;90;g3ddbc043c4d_0_52" title="a.jpg"/>
          <p:cNvPicPr preferRelativeResize="0"/>
          <p:nvPr/>
        </p:nvPicPr>
        <p:blipFill rotWithShape="1">
          <a:blip r:embed="rId3">
            <a:alphaModFix/>
          </a:blip>
          <a:srcRect b="16778" l="0" r="16248" t="0"/>
          <a:stretch/>
        </p:blipFill>
        <p:spPr>
          <a:xfrm>
            <a:off x="236775" y="988101"/>
            <a:ext cx="3684599" cy="4881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3ddbc043c4d_0_52" title="unnamed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70625" y="972600"/>
            <a:ext cx="3684599" cy="491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g3ddbc043c4d_0_52" title="c.jpg"/>
          <p:cNvPicPr preferRelativeResize="0"/>
          <p:nvPr/>
        </p:nvPicPr>
        <p:blipFill rotWithShape="1">
          <a:blip r:embed="rId5">
            <a:alphaModFix/>
          </a:blip>
          <a:srcRect b="0" l="19911" r="9233" t="0"/>
          <a:stretch/>
        </p:blipFill>
        <p:spPr>
          <a:xfrm>
            <a:off x="4561923" y="1749538"/>
            <a:ext cx="3173402" cy="33589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ddd943dd8e_0_0"/>
          <p:cNvSpPr txBox="1"/>
          <p:nvPr>
            <p:ph idx="11" type="ftr"/>
          </p:nvPr>
        </p:nvSpPr>
        <p:spPr>
          <a:xfrm>
            <a:off x="4561917" y="6369797"/>
            <a:ext cx="3173400" cy="365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Středoškolská odborná činnost 2026</a:t>
            </a:r>
            <a:endParaRPr/>
          </a:p>
        </p:txBody>
      </p:sp>
      <p:pic>
        <p:nvPicPr>
          <p:cNvPr id="98" name="Google Shape;98;g3ddd943dd8e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70019" y="776350"/>
            <a:ext cx="3978981" cy="5305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3ddd943dd8e_0_0" title="d.jpg"/>
          <p:cNvPicPr preferRelativeResize="0"/>
          <p:nvPr/>
        </p:nvPicPr>
        <p:blipFill rotWithShape="1">
          <a:blip r:embed="rId4">
            <a:alphaModFix/>
          </a:blip>
          <a:srcRect b="0" l="21785" r="13952" t="0"/>
          <a:stretch/>
        </p:blipFill>
        <p:spPr>
          <a:xfrm>
            <a:off x="1143000" y="776350"/>
            <a:ext cx="4545526" cy="530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ddbc043c4d_0_13"/>
          <p:cNvSpPr txBox="1"/>
          <p:nvPr>
            <p:ph type="title"/>
          </p:nvPr>
        </p:nvSpPr>
        <p:spPr>
          <a:xfrm>
            <a:off x="533400" y="365125"/>
            <a:ext cx="7269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4000">
                <a:latin typeface="Arial"/>
                <a:ea typeface="Arial"/>
                <a:cs typeface="Arial"/>
                <a:sym typeface="Arial"/>
              </a:rPr>
              <a:t>V</a:t>
            </a:r>
            <a:r>
              <a:rPr lang="cs-CZ" sz="4000">
                <a:latin typeface="Arial"/>
                <a:ea typeface="Arial"/>
                <a:cs typeface="Arial"/>
                <a:sym typeface="Arial"/>
              </a:rPr>
              <a:t>ýsledky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g3ddbc043c4d_0_13"/>
          <p:cNvSpPr txBox="1"/>
          <p:nvPr>
            <p:ph idx="11" type="ftr"/>
          </p:nvPr>
        </p:nvSpPr>
        <p:spPr>
          <a:xfrm>
            <a:off x="4561917" y="6369797"/>
            <a:ext cx="3173400" cy="365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Středoškolská odborná činnost 2026</a:t>
            </a:r>
            <a:endParaRPr/>
          </a:p>
        </p:txBody>
      </p:sp>
      <p:sp>
        <p:nvSpPr>
          <p:cNvPr id="106" name="Google Shape;106;g3ddbc043c4d_0_13"/>
          <p:cNvSpPr txBox="1"/>
          <p:nvPr/>
        </p:nvSpPr>
        <p:spPr>
          <a:xfrm>
            <a:off x="304800" y="2300425"/>
            <a:ext cx="74982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b="0" i="0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Helix anténa: průměrné SNR 11.8 dB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b="0" i="0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WiFi grid anténa: průměrné SNR 5.2 dB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cs-CZ" sz="2400">
                <a:solidFill>
                  <a:schemeClr val="dk1"/>
                </a:solidFill>
              </a:rPr>
              <a:t>Úspěšně dekódováno 22 snímků SWAP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cs-CZ" sz="2400">
                <a:solidFill>
                  <a:schemeClr val="dk1"/>
                </a:solidFill>
              </a:rPr>
              <a:t>Klíčový význam umístění LNA co nejblíže k ozařovači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SNR = signal to noise ratio = poměr signálu k šumu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g3ddbc043c4d_0_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03100" y="609603"/>
            <a:ext cx="4084101" cy="2542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3ddbc043c4d_0_13"/>
          <p:cNvPicPr preferRelativeResize="0"/>
          <p:nvPr/>
        </p:nvPicPr>
        <p:blipFill rotWithShape="1">
          <a:blip r:embed="rId4">
            <a:alphaModFix/>
          </a:blip>
          <a:srcRect b="240" l="0" r="0" t="-240"/>
          <a:stretch/>
        </p:blipFill>
        <p:spPr>
          <a:xfrm>
            <a:off x="7803100" y="3705900"/>
            <a:ext cx="4084101" cy="254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3ddbc043c4d_0_13"/>
          <p:cNvSpPr txBox="1"/>
          <p:nvPr/>
        </p:nvSpPr>
        <p:spPr>
          <a:xfrm>
            <a:off x="7803100" y="3075850"/>
            <a:ext cx="4920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Graf signálu z helix antény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g3ddbc043c4d_0_13"/>
          <p:cNvSpPr txBox="1"/>
          <p:nvPr/>
        </p:nvSpPr>
        <p:spPr>
          <a:xfrm>
            <a:off x="7803100" y="6172200"/>
            <a:ext cx="4920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Graf signálu z WiFi grid antény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ddbc043c4d_0_62"/>
          <p:cNvSpPr txBox="1"/>
          <p:nvPr>
            <p:ph idx="11" type="ftr"/>
          </p:nvPr>
        </p:nvSpPr>
        <p:spPr>
          <a:xfrm>
            <a:off x="4561917" y="6369797"/>
            <a:ext cx="3173400" cy="365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Středoškolská odborná činnost 2026</a:t>
            </a:r>
            <a:endParaRPr/>
          </a:p>
        </p:txBody>
      </p:sp>
      <p:pic>
        <p:nvPicPr>
          <p:cNvPr id="116" name="Google Shape;116;g3ddbc043c4d_0_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6988" y="2"/>
            <a:ext cx="6858028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dde95f6405_0_0"/>
          <p:cNvSpPr txBox="1"/>
          <p:nvPr>
            <p:ph idx="11" type="ftr"/>
          </p:nvPr>
        </p:nvSpPr>
        <p:spPr>
          <a:xfrm>
            <a:off x="4561917" y="6369797"/>
            <a:ext cx="3173400" cy="365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Středoškolská odborná činnost 2026</a:t>
            </a:r>
            <a:endParaRPr/>
          </a:p>
        </p:txBody>
      </p:sp>
      <p:pic>
        <p:nvPicPr>
          <p:cNvPr id="122" name="Google Shape;122;g3dde95f6405_0_0" title="output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6988" y="2"/>
            <a:ext cx="6858028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ddbc043c4d_0_79"/>
          <p:cNvSpPr txBox="1"/>
          <p:nvPr>
            <p:ph idx="11" type="ftr"/>
          </p:nvPr>
        </p:nvSpPr>
        <p:spPr>
          <a:xfrm>
            <a:off x="4561917" y="6369797"/>
            <a:ext cx="3173400" cy="365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Středoškolská odborná činnost 2026</a:t>
            </a:r>
            <a:endParaRPr/>
          </a:p>
        </p:txBody>
      </p:sp>
      <p:sp>
        <p:nvSpPr>
          <p:cNvPr id="128" name="Google Shape;128;g3ddbc043c4d_0_79"/>
          <p:cNvSpPr txBox="1"/>
          <p:nvPr>
            <p:ph type="title"/>
          </p:nvPr>
        </p:nvSpPr>
        <p:spPr>
          <a:xfrm>
            <a:off x="838200" y="27661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Děkuji za pozornost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2020-03-21T20:56:17Z</dcterms:created>
  <dc:creator>Petr Mazouch</dc:creator>
</cp:coreProperties>
</file>